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  <p:sldMasterId id="2147483682" r:id="rId3"/>
  </p:sldMasterIdLst>
  <p:notesMasterIdLst>
    <p:notesMasterId r:id="rId27"/>
  </p:notesMasterIdLst>
  <p:handoutMasterIdLst>
    <p:handoutMasterId r:id="rId28"/>
  </p:handoutMasterIdLst>
  <p:sldIdLst>
    <p:sldId id="417" r:id="rId4"/>
    <p:sldId id="468" r:id="rId5"/>
    <p:sldId id="472" r:id="rId6"/>
    <p:sldId id="440" r:id="rId7"/>
    <p:sldId id="677" r:id="rId8"/>
    <p:sldId id="678" r:id="rId9"/>
    <p:sldId id="679" r:id="rId10"/>
    <p:sldId id="688" r:id="rId11"/>
    <p:sldId id="256" r:id="rId12"/>
    <p:sldId id="691" r:id="rId13"/>
    <p:sldId id="457" r:id="rId14"/>
    <p:sldId id="429" r:id="rId15"/>
    <p:sldId id="451" r:id="rId16"/>
    <p:sldId id="262" r:id="rId17"/>
    <p:sldId id="263" r:id="rId18"/>
    <p:sldId id="689" r:id="rId19"/>
    <p:sldId id="265" r:id="rId20"/>
    <p:sldId id="469" r:id="rId21"/>
    <p:sldId id="470" r:id="rId22"/>
    <p:sldId id="558" r:id="rId23"/>
    <p:sldId id="690" r:id="rId24"/>
    <p:sldId id="615" r:id="rId25"/>
    <p:sldId id="674" r:id="rId2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88" autoAdjust="0"/>
  </p:normalViewPr>
  <p:slideViewPr>
    <p:cSldViewPr snapToGrid="0">
      <p:cViewPr varScale="1">
        <p:scale>
          <a:sx n="53" d="100"/>
          <a:sy n="53" d="100"/>
        </p:scale>
        <p:origin x="1404" y="7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002060"/>
                </a:solidFill>
              </a:rPr>
              <a:t>Participação</a:t>
            </a:r>
            <a:r>
              <a:rPr lang="pt-BR" b="1" baseline="0" dirty="0">
                <a:solidFill>
                  <a:srgbClr val="002060"/>
                </a:solidFill>
              </a:rPr>
              <a:t> das despesas por função segundo esfera de governo - 2017</a:t>
            </a:r>
            <a:endParaRPr lang="pt-BR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'Função '!$Q$39</c:f>
              <c:strCache>
                <c:ptCount val="1"/>
                <c:pt idx="0">
                  <c:v>União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'Função '!$P$40:$P$67</c:f>
              <c:strCache>
                <c:ptCount val="28"/>
                <c:pt idx="0">
                  <c:v>Defesa Nacional </c:v>
                </c:pt>
                <c:pt idx="1">
                  <c:v>Relações Exteriores </c:v>
                </c:pt>
                <c:pt idx="2">
                  <c:v>Trabalho </c:v>
                </c:pt>
                <c:pt idx="3">
                  <c:v>Organização Agrária </c:v>
                </c:pt>
                <c:pt idx="4">
                  <c:v>Encargos Especiais </c:v>
                </c:pt>
                <c:pt idx="5">
                  <c:v>Assistência Social </c:v>
                </c:pt>
                <c:pt idx="6">
                  <c:v>Previdência Social </c:v>
                </c:pt>
                <c:pt idx="7">
                  <c:v>Indústria </c:v>
                </c:pt>
                <c:pt idx="8">
                  <c:v>Agricultura </c:v>
                </c:pt>
                <c:pt idx="9">
                  <c:v>Ciência e Tecnologia </c:v>
                </c:pt>
                <c:pt idx="10">
                  <c:v>Energia </c:v>
                </c:pt>
                <c:pt idx="11">
                  <c:v>Comunicações </c:v>
                </c:pt>
                <c:pt idx="12">
                  <c:v>Comércio e Serviços </c:v>
                </c:pt>
                <c:pt idx="13">
                  <c:v>Judiciária </c:v>
                </c:pt>
                <c:pt idx="14">
                  <c:v>Saúde </c:v>
                </c:pt>
                <c:pt idx="15">
                  <c:v>Gestão Ambiental </c:v>
                </c:pt>
                <c:pt idx="16">
                  <c:v>Educação </c:v>
                </c:pt>
                <c:pt idx="17">
                  <c:v>Transporte </c:v>
                </c:pt>
                <c:pt idx="18">
                  <c:v>Essencial à Justiça </c:v>
                </c:pt>
                <c:pt idx="19">
                  <c:v>Desporto e Lazer </c:v>
                </c:pt>
                <c:pt idx="20">
                  <c:v>Administração </c:v>
                </c:pt>
                <c:pt idx="21">
                  <c:v>Cultura </c:v>
                </c:pt>
                <c:pt idx="22">
                  <c:v>Legislativa </c:v>
                </c:pt>
                <c:pt idx="23">
                  <c:v>Direitos da Cidadania </c:v>
                </c:pt>
                <c:pt idx="24">
                  <c:v>Urbanismo </c:v>
                </c:pt>
                <c:pt idx="25">
                  <c:v>Segurança Pública </c:v>
                </c:pt>
                <c:pt idx="26">
                  <c:v>Saneamento </c:v>
                </c:pt>
                <c:pt idx="27">
                  <c:v>Habitação </c:v>
                </c:pt>
              </c:strCache>
            </c:strRef>
          </c:cat>
          <c:val>
            <c:numRef>
              <c:f>'Função '!$Q$40:$Q$67</c:f>
              <c:numCache>
                <c:formatCode>0%</c:formatCode>
                <c:ptCount val="28"/>
                <c:pt idx="0">
                  <c:v>0.99969226665488686</c:v>
                </c:pt>
                <c:pt idx="1">
                  <c:v>0.99729476385142146</c:v>
                </c:pt>
                <c:pt idx="2">
                  <c:v>0.97578773800043073</c:v>
                </c:pt>
                <c:pt idx="3">
                  <c:v>0.89249789225808684</c:v>
                </c:pt>
                <c:pt idx="4">
                  <c:v>0.88437566832945169</c:v>
                </c:pt>
                <c:pt idx="5">
                  <c:v>0.80280447490938844</c:v>
                </c:pt>
                <c:pt idx="6">
                  <c:v>0.78106617054025262</c:v>
                </c:pt>
                <c:pt idx="7">
                  <c:v>0.69032925592136096</c:v>
                </c:pt>
                <c:pt idx="8">
                  <c:v>0.6886627092554547</c:v>
                </c:pt>
                <c:pt idx="9">
                  <c:v>0.62267783962954737</c:v>
                </c:pt>
                <c:pt idx="10">
                  <c:v>0.53430245639587992</c:v>
                </c:pt>
                <c:pt idx="11">
                  <c:v>0.48118156563437153</c:v>
                </c:pt>
                <c:pt idx="12">
                  <c:v>0.43877102604102536</c:v>
                </c:pt>
                <c:pt idx="13">
                  <c:v>0.42788973229336497</c:v>
                </c:pt>
                <c:pt idx="14">
                  <c:v>0.33962784210072389</c:v>
                </c:pt>
                <c:pt idx="15">
                  <c:v>0.30395116430003588</c:v>
                </c:pt>
                <c:pt idx="16">
                  <c:v>0.27918587345685947</c:v>
                </c:pt>
                <c:pt idx="17">
                  <c:v>0.26892779834062303</c:v>
                </c:pt>
                <c:pt idx="18">
                  <c:v>0.24658719473818991</c:v>
                </c:pt>
                <c:pt idx="19">
                  <c:v>0.23961544324312742</c:v>
                </c:pt>
                <c:pt idx="20">
                  <c:v>0.22078957453659204</c:v>
                </c:pt>
                <c:pt idx="21">
                  <c:v>0.21754746079133425</c:v>
                </c:pt>
                <c:pt idx="22">
                  <c:v>0.18187409772350438</c:v>
                </c:pt>
                <c:pt idx="23">
                  <c:v>0.12112802355110353</c:v>
                </c:pt>
                <c:pt idx="24">
                  <c:v>0.11102708207166752</c:v>
                </c:pt>
                <c:pt idx="25">
                  <c:v>0.11033136152951284</c:v>
                </c:pt>
                <c:pt idx="26">
                  <c:v>5.2168550006052639E-2</c:v>
                </c:pt>
                <c:pt idx="27">
                  <c:v>1.0989795366033329E-2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6-4FAF-951F-1D5BEA093DA8}"/>
            </c:ext>
          </c:extLst>
        </c:ser>
        <c:ser>
          <c:idx val="1"/>
          <c:order val="1"/>
          <c:tx>
            <c:strRef>
              <c:f>'Função '!$R$39</c:f>
              <c:strCache>
                <c:ptCount val="1"/>
                <c:pt idx="0">
                  <c:v>Estados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'Função '!$P$40:$P$67</c:f>
              <c:strCache>
                <c:ptCount val="28"/>
                <c:pt idx="0">
                  <c:v>Defesa Nacional </c:v>
                </c:pt>
                <c:pt idx="1">
                  <c:v>Relações Exteriores </c:v>
                </c:pt>
                <c:pt idx="2">
                  <c:v>Trabalho </c:v>
                </c:pt>
                <c:pt idx="3">
                  <c:v>Organização Agrária </c:v>
                </c:pt>
                <c:pt idx="4">
                  <c:v>Encargos Especiais </c:v>
                </c:pt>
                <c:pt idx="5">
                  <c:v>Assistência Social </c:v>
                </c:pt>
                <c:pt idx="6">
                  <c:v>Previdência Social </c:v>
                </c:pt>
                <c:pt idx="7">
                  <c:v>Indústria </c:v>
                </c:pt>
                <c:pt idx="8">
                  <c:v>Agricultura </c:v>
                </c:pt>
                <c:pt idx="9">
                  <c:v>Ciência e Tecnologia </c:v>
                </c:pt>
                <c:pt idx="10">
                  <c:v>Energia </c:v>
                </c:pt>
                <c:pt idx="11">
                  <c:v>Comunicações </c:v>
                </c:pt>
                <c:pt idx="12">
                  <c:v>Comércio e Serviços </c:v>
                </c:pt>
                <c:pt idx="13">
                  <c:v>Judiciária </c:v>
                </c:pt>
                <c:pt idx="14">
                  <c:v>Saúde </c:v>
                </c:pt>
                <c:pt idx="15">
                  <c:v>Gestão Ambiental </c:v>
                </c:pt>
                <c:pt idx="16">
                  <c:v>Educação </c:v>
                </c:pt>
                <c:pt idx="17">
                  <c:v>Transporte </c:v>
                </c:pt>
                <c:pt idx="18">
                  <c:v>Essencial à Justiça </c:v>
                </c:pt>
                <c:pt idx="19">
                  <c:v>Desporto e Lazer </c:v>
                </c:pt>
                <c:pt idx="20">
                  <c:v>Administração </c:v>
                </c:pt>
                <c:pt idx="21">
                  <c:v>Cultura </c:v>
                </c:pt>
                <c:pt idx="22">
                  <c:v>Legislativa </c:v>
                </c:pt>
                <c:pt idx="23">
                  <c:v>Direitos da Cidadania </c:v>
                </c:pt>
                <c:pt idx="24">
                  <c:v>Urbanismo </c:v>
                </c:pt>
                <c:pt idx="25">
                  <c:v>Segurança Pública </c:v>
                </c:pt>
                <c:pt idx="26">
                  <c:v>Saneamento </c:v>
                </c:pt>
                <c:pt idx="27">
                  <c:v>Habitação </c:v>
                </c:pt>
              </c:strCache>
            </c:strRef>
          </c:cat>
          <c:val>
            <c:numRef>
              <c:f>'Função '!$R$40:$R$67</c:f>
              <c:numCache>
                <c:formatCode>0%</c:formatCode>
                <c:ptCount val="28"/>
                <c:pt idx="0">
                  <c:v>0</c:v>
                </c:pt>
                <c:pt idx="1">
                  <c:v>9.9969549052546128E-4</c:v>
                </c:pt>
                <c:pt idx="2">
                  <c:v>1.1834122783392104E-2</c:v>
                </c:pt>
                <c:pt idx="3">
                  <c:v>0.10377964320821269</c:v>
                </c:pt>
                <c:pt idx="4">
                  <c:v>0.10132411368912599</c:v>
                </c:pt>
                <c:pt idx="5">
                  <c:v>5.2666304132926958E-2</c:v>
                </c:pt>
                <c:pt idx="6">
                  <c:v>0.1701834959103502</c:v>
                </c:pt>
                <c:pt idx="7">
                  <c:v>0.20722218222951702</c:v>
                </c:pt>
                <c:pt idx="8">
                  <c:v>0.21474074695018078</c:v>
                </c:pt>
                <c:pt idx="9">
                  <c:v>0.35507775324375007</c:v>
                </c:pt>
                <c:pt idx="10">
                  <c:v>8.5725071373680364E-2</c:v>
                </c:pt>
                <c:pt idx="11">
                  <c:v>0.33619313865877154</c:v>
                </c:pt>
                <c:pt idx="12">
                  <c:v>0.3272305702280684</c:v>
                </c:pt>
                <c:pt idx="13">
                  <c:v>0.55059704556555533</c:v>
                </c:pt>
                <c:pt idx="14">
                  <c:v>0.27369533222771175</c:v>
                </c:pt>
                <c:pt idx="15">
                  <c:v>0.3536804649026431</c:v>
                </c:pt>
                <c:pt idx="16">
                  <c:v>0.313141352729783</c:v>
                </c:pt>
                <c:pt idx="17">
                  <c:v>0.52496606280415958</c:v>
                </c:pt>
                <c:pt idx="18">
                  <c:v>0.72652203608292254</c:v>
                </c:pt>
                <c:pt idx="19">
                  <c:v>0.18171729777427151</c:v>
                </c:pt>
                <c:pt idx="20">
                  <c:v>0.26896554885618135</c:v>
                </c:pt>
                <c:pt idx="21">
                  <c:v>0.27824146235588698</c:v>
                </c:pt>
                <c:pt idx="22">
                  <c:v>0.42025104201944347</c:v>
                </c:pt>
                <c:pt idx="23">
                  <c:v>0.8385028181454276</c:v>
                </c:pt>
                <c:pt idx="24">
                  <c:v>9.8136514731724231E-2</c:v>
                </c:pt>
                <c:pt idx="25">
                  <c:v>0.83163398491225327</c:v>
                </c:pt>
                <c:pt idx="26">
                  <c:v>0.20129255775558663</c:v>
                </c:pt>
                <c:pt idx="27">
                  <c:v>0.51664600020553353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6-4FAF-951F-1D5BEA093DA8}"/>
            </c:ext>
          </c:extLst>
        </c:ser>
        <c:ser>
          <c:idx val="2"/>
          <c:order val="2"/>
          <c:tx>
            <c:strRef>
              <c:f>'Função '!$S$39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'Função '!$P$40:$P$67</c:f>
              <c:strCache>
                <c:ptCount val="28"/>
                <c:pt idx="0">
                  <c:v>Defesa Nacional </c:v>
                </c:pt>
                <c:pt idx="1">
                  <c:v>Relações Exteriores </c:v>
                </c:pt>
                <c:pt idx="2">
                  <c:v>Trabalho </c:v>
                </c:pt>
                <c:pt idx="3">
                  <c:v>Organização Agrária </c:v>
                </c:pt>
                <c:pt idx="4">
                  <c:v>Encargos Especiais </c:v>
                </c:pt>
                <c:pt idx="5">
                  <c:v>Assistência Social </c:v>
                </c:pt>
                <c:pt idx="6">
                  <c:v>Previdência Social </c:v>
                </c:pt>
                <c:pt idx="7">
                  <c:v>Indústria </c:v>
                </c:pt>
                <c:pt idx="8">
                  <c:v>Agricultura </c:v>
                </c:pt>
                <c:pt idx="9">
                  <c:v>Ciência e Tecnologia </c:v>
                </c:pt>
                <c:pt idx="10">
                  <c:v>Energia </c:v>
                </c:pt>
                <c:pt idx="11">
                  <c:v>Comunicações </c:v>
                </c:pt>
                <c:pt idx="12">
                  <c:v>Comércio e Serviços </c:v>
                </c:pt>
                <c:pt idx="13">
                  <c:v>Judiciária </c:v>
                </c:pt>
                <c:pt idx="14">
                  <c:v>Saúde </c:v>
                </c:pt>
                <c:pt idx="15">
                  <c:v>Gestão Ambiental </c:v>
                </c:pt>
                <c:pt idx="16">
                  <c:v>Educação </c:v>
                </c:pt>
                <c:pt idx="17">
                  <c:v>Transporte </c:v>
                </c:pt>
                <c:pt idx="18">
                  <c:v>Essencial à Justiça </c:v>
                </c:pt>
                <c:pt idx="19">
                  <c:v>Desporto e Lazer </c:v>
                </c:pt>
                <c:pt idx="20">
                  <c:v>Administração </c:v>
                </c:pt>
                <c:pt idx="21">
                  <c:v>Cultura </c:v>
                </c:pt>
                <c:pt idx="22">
                  <c:v>Legislativa </c:v>
                </c:pt>
                <c:pt idx="23">
                  <c:v>Direitos da Cidadania </c:v>
                </c:pt>
                <c:pt idx="24">
                  <c:v>Urbanismo </c:v>
                </c:pt>
                <c:pt idx="25">
                  <c:v>Segurança Pública </c:v>
                </c:pt>
                <c:pt idx="26">
                  <c:v>Saneamento </c:v>
                </c:pt>
                <c:pt idx="27">
                  <c:v>Habitação </c:v>
                </c:pt>
              </c:strCache>
            </c:strRef>
          </c:cat>
          <c:val>
            <c:numRef>
              <c:f>'Função '!$S$40:$S$67</c:f>
              <c:numCache>
                <c:formatCode>0%</c:formatCode>
                <c:ptCount val="28"/>
                <c:pt idx="0">
                  <c:v>3.0773334511378562E-4</c:v>
                </c:pt>
                <c:pt idx="1">
                  <c:v>1.7055406580530519E-3</c:v>
                </c:pt>
                <c:pt idx="2">
                  <c:v>1.2378139216177154E-2</c:v>
                </c:pt>
                <c:pt idx="3">
                  <c:v>3.7224645337013309E-3</c:v>
                </c:pt>
                <c:pt idx="4">
                  <c:v>1.4300217981422742E-2</c:v>
                </c:pt>
                <c:pt idx="5">
                  <c:v>0.14452922095768511</c:v>
                </c:pt>
                <c:pt idx="6">
                  <c:v>4.8750333549396729E-2</c:v>
                </c:pt>
                <c:pt idx="7">
                  <c:v>0.10244856184912195</c:v>
                </c:pt>
                <c:pt idx="8">
                  <c:v>9.6596543794364276E-2</c:v>
                </c:pt>
                <c:pt idx="9">
                  <c:v>2.2244407126703815E-2</c:v>
                </c:pt>
                <c:pt idx="10">
                  <c:v>0.37997247223044128</c:v>
                </c:pt>
                <c:pt idx="11">
                  <c:v>0.18262529570685709</c:v>
                </c:pt>
                <c:pt idx="12">
                  <c:v>0.23399840373090652</c:v>
                </c:pt>
                <c:pt idx="13">
                  <c:v>2.1513222141079959E-2</c:v>
                </c:pt>
                <c:pt idx="14">
                  <c:v>0.38667682567156486</c:v>
                </c:pt>
                <c:pt idx="15">
                  <c:v>0.34236837079732202</c:v>
                </c:pt>
                <c:pt idx="16">
                  <c:v>0.40767277381335804</c:v>
                </c:pt>
                <c:pt idx="17">
                  <c:v>0.20610613885521767</c:v>
                </c:pt>
                <c:pt idx="18">
                  <c:v>2.6890769178887372E-2</c:v>
                </c:pt>
                <c:pt idx="19">
                  <c:v>0.5786672589826013</c:v>
                </c:pt>
                <c:pt idx="20">
                  <c:v>0.51024487660722662</c:v>
                </c:pt>
                <c:pt idx="21">
                  <c:v>0.50421107685277911</c:v>
                </c:pt>
                <c:pt idx="22">
                  <c:v>0.39787486025705304</c:v>
                </c:pt>
                <c:pt idx="23">
                  <c:v>4.0369158303469245E-2</c:v>
                </c:pt>
                <c:pt idx="24">
                  <c:v>0.79083640319660831</c:v>
                </c:pt>
                <c:pt idx="25">
                  <c:v>5.8034653558233326E-2</c:v>
                </c:pt>
                <c:pt idx="26">
                  <c:v>0.74653889223836112</c:v>
                </c:pt>
                <c:pt idx="27">
                  <c:v>0.47236420442843352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6-4FAF-951F-1D5BEA093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71360"/>
        <c:axId val="161415936"/>
      </c:barChart>
      <c:catAx>
        <c:axId val="1602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1415936"/>
        <c:crosses val="autoZero"/>
        <c:auto val="1"/>
        <c:lblAlgn val="ctr"/>
        <c:lblOffset val="100"/>
        <c:noMultiLvlLbl val="0"/>
      </c:catAx>
      <c:valAx>
        <c:axId val="1614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02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041DB8-B66F-4DC8-A96E-33677E0F90FF}" type="datetimeFigureOut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04A0D4-B89B-4ADD-AF9E-38636B40EE4E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B49C4A-65AC-492D-9701-81B46C3AD0E4}" type="datetimeFigureOut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3454182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69989-EB00-4EE7-BCB5-25BDC5BB29F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695325"/>
            <a:ext cx="6175375" cy="34734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Deixar</a:t>
            </a:r>
            <a:r>
              <a:rPr lang="pt-BR" baseline="0" dirty="0"/>
              <a:t> mais didático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665">
              <a:defRPr/>
            </a:pPr>
            <a:fld id="{B3E86B04-66D2-440B-A3AC-0CD62631C8EF}" type="slidenum">
              <a:rPr lang="pt-BR" sz="1200">
                <a:solidFill>
                  <a:srgbClr val="2D2E2D"/>
                </a:solidFill>
                <a:latin typeface="Arial"/>
              </a:rPr>
              <a:pPr defTabSz="928665">
                <a:defRPr/>
              </a:pPr>
              <a:t>3</a:t>
            </a:fld>
            <a:endParaRPr lang="pt-BR" sz="1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78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07988" y="695325"/>
            <a:ext cx="6173787" cy="34734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Deixar</a:t>
            </a:r>
            <a:r>
              <a:rPr lang="pt-BR" baseline="0" dirty="0"/>
              <a:t> mais didático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614">
              <a:defRPr/>
            </a:pPr>
            <a:fld id="{B3E86B04-66D2-440B-A3AC-0CD62631C8EF}" type="slidenum">
              <a:rPr lang="pt-BR" sz="1200">
                <a:solidFill>
                  <a:srgbClr val="2D2E2D"/>
                </a:solidFill>
                <a:latin typeface="Arial"/>
              </a:rPr>
              <a:pPr defTabSz="928614">
                <a:defRPr/>
              </a:pPr>
              <a:t>4</a:t>
            </a:fld>
            <a:endParaRPr lang="pt-BR" sz="1200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934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70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28FE4-58C9-400A-9EB1-0D7E19B6EDE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27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o 30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9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Grupo 53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60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3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o 3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4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533404"/>
            <a:ext cx="2641600" cy="5257799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9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9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5793835" y="453180"/>
            <a:ext cx="2808516" cy="25733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pt-BR" sz="19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5793835" y="3343391"/>
            <a:ext cx="2808516" cy="2573383"/>
          </a:xfrm>
          <a:prstGeom prst="rect">
            <a:avLst/>
          </a:prstGeom>
          <a:solidFill>
            <a:schemeClr val="accent3">
              <a:lumMod val="7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pt-BR" sz="19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8928793" y="3393835"/>
            <a:ext cx="2808516" cy="25733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pt-BR" sz="190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8928793" y="453180"/>
            <a:ext cx="2808516" cy="2573383"/>
          </a:xfrm>
          <a:prstGeom prst="rect">
            <a:avLst/>
          </a:prstGeom>
          <a:solidFill>
            <a:srgbClr val="FFC00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914377"/>
            <a:endParaRPr lang="pt-BR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0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1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29601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85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7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99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3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78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6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2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upo 5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o 2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upo 3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2453-8663-4C69-AF73-9FD7B1DEC5D0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8" name="Grupo 7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tângulo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406401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1B2453-8663-4C69-AF73-9FD7B1DEC5D0}" type="datetime1">
              <a:rPr lang="pt-BR" smtClean="0"/>
              <a:pPr/>
              <a:t>02/09/2020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59F847-2FB4-44DA-84B9-27A97F7B8AE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/>
              <a:t>02/09/2020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FC9B2CD-0B87-42CC-9DD6-8D120E71DE3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377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77" y="53988"/>
            <a:ext cx="1518153" cy="4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33680BC-E0AF-4250-BB42-366E26FB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12" y="3144149"/>
            <a:ext cx="10875981" cy="160385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DILEMAS DO SERVIÇO PÚBLICO </a:t>
            </a:r>
            <a:b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 PANDEMIA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3" y="1262835"/>
            <a:ext cx="4987135" cy="15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856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3CA78E8-E158-459E-ACFD-D2CE9422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1371488"/>
            <a:ext cx="11631168" cy="508417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795FBC1-744C-46AB-8307-D4EC4B5F555C}"/>
              </a:ext>
            </a:extLst>
          </p:cNvPr>
          <p:cNvSpPr txBox="1"/>
          <p:nvPr/>
        </p:nvSpPr>
        <p:spPr>
          <a:xfrm>
            <a:off x="749808" y="402336"/>
            <a:ext cx="982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Grupos de Atividades no Setor Público Federal</a:t>
            </a:r>
          </a:p>
        </p:txBody>
      </p:sp>
    </p:spTree>
    <p:extLst>
      <p:ext uri="{BB962C8B-B14F-4D97-AF65-F5344CB8AC3E}">
        <p14:creationId xmlns:p14="http://schemas.microsoft.com/office/powerpoint/2010/main" val="968576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136851"/>
              </p:ext>
            </p:extLst>
          </p:nvPr>
        </p:nvGraphicFramePr>
        <p:xfrm>
          <a:off x="203201" y="165100"/>
          <a:ext cx="11709400" cy="629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de seta reta 3"/>
          <p:cNvCxnSpPr/>
          <p:nvPr/>
        </p:nvCxnSpPr>
        <p:spPr>
          <a:xfrm rot="5400000" flipH="1" flipV="1">
            <a:off x="6245944" y="5390534"/>
            <a:ext cx="486696" cy="412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rot="5400000" flipH="1" flipV="1">
            <a:off x="9937958" y="5542936"/>
            <a:ext cx="486696" cy="412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 flipH="1" flipV="1">
            <a:off x="5675674" y="5100482"/>
            <a:ext cx="486696" cy="412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 flipH="1" flipV="1">
            <a:off x="10444320" y="5341375"/>
            <a:ext cx="486696" cy="412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5400000" flipH="1" flipV="1">
            <a:off x="8320553" y="5149646"/>
            <a:ext cx="486696" cy="4129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43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58C58B8-F355-409C-9D99-D0E1D8F5E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pt-BR" sz="2000" noProof="1"/>
          </a:p>
          <a:p>
            <a:pPr algn="ctr" fontAlgn="auto"/>
            <a:r>
              <a:rPr lang="pt-BR" sz="2000" noProof="1"/>
              <a:t> (AP</a:t>
            </a:r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4DC6C88-F368-4863-96C7-0A5247D0736A}"/>
              </a:ext>
            </a:extLst>
          </p:cNvPr>
          <p:cNvSpPr/>
          <p:nvPr/>
        </p:nvSpPr>
        <p:spPr>
          <a:xfrm>
            <a:off x="10410491" y="381000"/>
            <a:ext cx="1404948" cy="617542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r>
              <a:rPr lang="pt-BR" sz="1800" b="1" noProof="1"/>
              <a:t>FORA DA FORÇA DE TRABALHO:</a:t>
            </a:r>
          </a:p>
          <a:p>
            <a:pPr algn="ctr" fontAlgn="auto"/>
            <a:r>
              <a:rPr lang="pt-BR" sz="1800" b="1" noProof="1"/>
              <a:t>77,8 MILHÕES</a:t>
            </a:r>
          </a:p>
          <a:p>
            <a:pPr algn="ctr" fontAlgn="auto"/>
            <a:endParaRPr lang="pt-BR" sz="1600" b="1" noProof="1">
              <a:solidFill>
                <a:schemeClr val="tx2"/>
              </a:solidFill>
            </a:endParaRPr>
          </a:p>
          <a:p>
            <a:pPr algn="ctr" fontAlgn="auto"/>
            <a:r>
              <a:rPr lang="pt-BR" sz="1600" b="1" noProof="1">
                <a:solidFill>
                  <a:schemeClr val="tx2"/>
                </a:solidFill>
              </a:rPr>
              <a:t>(AP 67,3 M)</a:t>
            </a:r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7D61358-D757-4AFA-9C64-6F54DA321974}"/>
              </a:ext>
            </a:extLst>
          </p:cNvPr>
          <p:cNvSpPr/>
          <p:nvPr/>
        </p:nvSpPr>
        <p:spPr>
          <a:xfrm>
            <a:off x="343565" y="381000"/>
            <a:ext cx="9915611" cy="62591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867" b="1" noProof="1"/>
              <a:t>NA FORÇA DE TRABALHO (PEA): 96,1 MILHÕES / (AP 105,1 M)</a:t>
            </a:r>
          </a:p>
          <a:p>
            <a:pPr algn="ctr" fontAlgn="auto"/>
            <a:endParaRPr lang="pt-BR" sz="1867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  <a:p>
            <a:pPr algn="ctr" fontAlgn="auto"/>
            <a:endParaRPr lang="pt-BR" sz="2000" noProof="1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D385FEE-F39F-42C3-BA97-60354AF93632}"/>
              </a:ext>
            </a:extLst>
          </p:cNvPr>
          <p:cNvSpPr/>
          <p:nvPr/>
        </p:nvSpPr>
        <p:spPr>
          <a:xfrm rot="5400000">
            <a:off x="4735164" y="1218486"/>
            <a:ext cx="1039749" cy="9651173"/>
          </a:xfrm>
          <a:prstGeom prst="rect">
            <a:avLst/>
          </a:prstGeom>
          <a:solidFill>
            <a:srgbClr val="FFFF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DESOCUPADAS </a:t>
            </a:r>
          </a:p>
          <a:p>
            <a:pPr algn="ctr" fontAlgn="auto"/>
            <a:r>
              <a:rPr lang="pt-BR" sz="1800" b="1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12,79 MILHÕ</a:t>
            </a:r>
            <a:r>
              <a:rPr lang="pt-BR" sz="1800" b="1" spc="-1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ES</a:t>
            </a:r>
          </a:p>
          <a:p>
            <a:pPr algn="ctr" fontAlgn="auto"/>
            <a:r>
              <a:rPr lang="pt-BR" sz="1800" b="1" spc="-100" noProof="1">
                <a:solidFill>
                  <a:srgbClr val="0070C0"/>
                </a:solidFill>
              </a:rPr>
              <a:t>(AP 12,85 M)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45CE50-0043-423C-B35B-0730B9844D77}"/>
              </a:ext>
            </a:extLst>
          </p:cNvPr>
          <p:cNvSpPr/>
          <p:nvPr/>
        </p:nvSpPr>
        <p:spPr>
          <a:xfrm>
            <a:off x="429452" y="841248"/>
            <a:ext cx="9599577" cy="461838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2000" noProof="1"/>
              <a:t>OCUPADAS: 83,4 MILHÕES / </a:t>
            </a:r>
            <a:r>
              <a:rPr lang="pt-BR" sz="1600" noProof="1">
                <a:solidFill>
                  <a:schemeClr val="bg1"/>
                </a:solidFill>
              </a:rPr>
              <a:t>(AP 92,2 M)</a:t>
            </a:r>
          </a:p>
          <a:p>
            <a:pPr algn="ctr" fontAlgn="auto"/>
            <a:endParaRPr lang="pt-BR" sz="2000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DB396ED-E94B-46B7-AD92-8875F09F5438}"/>
              </a:ext>
            </a:extLst>
          </p:cNvPr>
          <p:cNvSpPr/>
          <p:nvPr/>
        </p:nvSpPr>
        <p:spPr>
          <a:xfrm>
            <a:off x="8418874" y="1259489"/>
            <a:ext cx="1584325" cy="23050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800" noProof="1"/>
              <a:t>CONTA PRÓPRIA </a:t>
            </a:r>
          </a:p>
          <a:p>
            <a:pPr algn="ctr" fontAlgn="auto"/>
            <a:r>
              <a:rPr lang="pt-BR" sz="1400" noProof="1"/>
              <a:t>(COM OU SEM CNPJ)</a:t>
            </a:r>
          </a:p>
          <a:p>
            <a:pPr algn="ctr" fontAlgn="auto"/>
            <a:r>
              <a:rPr lang="pt-BR" sz="1800" noProof="1"/>
              <a:t>21,7 MILHÕES</a:t>
            </a:r>
          </a:p>
          <a:p>
            <a:pPr algn="ctr" fontAlgn="auto"/>
            <a:r>
              <a:rPr lang="pt-BR" sz="1800" noProof="1">
                <a:solidFill>
                  <a:srgbClr val="0070C0"/>
                </a:solidFill>
              </a:rPr>
              <a:t>(AP 24,2 M)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27ABA00-A87B-4447-8134-D47267C44015}"/>
              </a:ext>
            </a:extLst>
          </p:cNvPr>
          <p:cNvSpPr/>
          <p:nvPr/>
        </p:nvSpPr>
        <p:spPr>
          <a:xfrm rot="5400000">
            <a:off x="8811291" y="3257267"/>
            <a:ext cx="765373" cy="158417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600" noProof="1"/>
              <a:t>FAMILIAR 1,86 MILHÕES</a:t>
            </a:r>
          </a:p>
          <a:p>
            <a:pPr algn="ctr" fontAlgn="auto"/>
            <a:r>
              <a:rPr lang="pt-BR" sz="1600" noProof="1"/>
              <a:t>(AP 1,94)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79B98F-DB26-4ACA-A21A-6780DD95DC68}"/>
              </a:ext>
            </a:extLst>
          </p:cNvPr>
          <p:cNvSpPr/>
          <p:nvPr/>
        </p:nvSpPr>
        <p:spPr>
          <a:xfrm>
            <a:off x="618999" y="1217553"/>
            <a:ext cx="7655579" cy="40928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800" noProof="1"/>
              <a:t>EMPREGADOS*: 55,8 MILHÕES / </a:t>
            </a:r>
            <a:r>
              <a:rPr lang="pt-BR" sz="1600" noProof="1">
                <a:solidFill>
                  <a:srgbClr val="0070C0"/>
                </a:solidFill>
              </a:rPr>
              <a:t>(AP 61,7M)</a:t>
            </a:r>
          </a:p>
          <a:p>
            <a:pPr algn="ctr" fontAlgn="auto"/>
            <a:endParaRPr lang="pt-BR" sz="1800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  <a:p>
            <a:pPr algn="ctr" fontAlgn="auto"/>
            <a:endParaRPr lang="pt-BR" sz="2000" b="1" noProof="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609DD2-9D20-444B-81BC-0864B03ACF35}"/>
              </a:ext>
            </a:extLst>
          </p:cNvPr>
          <p:cNvSpPr/>
          <p:nvPr/>
        </p:nvSpPr>
        <p:spPr>
          <a:xfrm>
            <a:off x="861391" y="1989137"/>
            <a:ext cx="7322172" cy="1655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800" b="1" noProof="1"/>
              <a:t>SETOR PRIVADO: 38,8 MILHÕES /</a:t>
            </a:r>
            <a:r>
              <a:rPr lang="pt-BR" sz="1800" b="1" noProof="1">
                <a:solidFill>
                  <a:srgbClr val="0070C0"/>
                </a:solidFill>
              </a:rPr>
              <a:t> </a:t>
            </a:r>
            <a:r>
              <a:rPr lang="pt-BR" sz="1600" b="1" noProof="1">
                <a:solidFill>
                  <a:srgbClr val="0070C0"/>
                </a:solidFill>
              </a:rPr>
              <a:t>(AP 44,1 M)</a:t>
            </a:r>
          </a:p>
          <a:p>
            <a:pPr algn="ctr" fontAlgn="auto"/>
            <a:endParaRPr lang="pt-BR" sz="1800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966F91-C750-47C1-91B9-44E9A4A8A8BE}"/>
              </a:ext>
            </a:extLst>
          </p:cNvPr>
          <p:cNvSpPr/>
          <p:nvPr/>
        </p:nvSpPr>
        <p:spPr>
          <a:xfrm>
            <a:off x="1073425" y="2349500"/>
            <a:ext cx="5877131" cy="1116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pt-BR" sz="1400" b="1" noProof="1"/>
          </a:p>
          <a:p>
            <a:pPr algn="ctr" fontAlgn="auto"/>
            <a:endParaRPr lang="pt-BR" sz="1400" b="1" noProof="1"/>
          </a:p>
          <a:p>
            <a:pPr algn="ctr" fontAlgn="auto"/>
            <a:r>
              <a:rPr lang="pt-BR" sz="1600" b="1" noProof="1"/>
              <a:t>COM CARTEIRA: 30,1 MILHÕES</a:t>
            </a:r>
          </a:p>
          <a:p>
            <a:pPr algn="ctr" fontAlgn="auto"/>
            <a:r>
              <a:rPr lang="pt-BR" sz="1400" b="1" noProof="1"/>
              <a:t>                          </a:t>
            </a:r>
            <a:r>
              <a:rPr lang="pt-BR" sz="1400" b="1" noProof="1">
                <a:solidFill>
                  <a:srgbClr val="0070C0"/>
                </a:solidFill>
              </a:rPr>
              <a:t> (AP 33,1 M)</a:t>
            </a:r>
          </a:p>
          <a:p>
            <a:pPr algn="ctr" fontAlgn="auto"/>
            <a:endParaRPr lang="pt-BR" sz="1400" b="1" noProof="1"/>
          </a:p>
          <a:p>
            <a:pPr algn="ctr" fontAlgn="auto"/>
            <a:endParaRPr lang="pt-BR" sz="1400" b="1" noProof="1"/>
          </a:p>
          <a:p>
            <a:pPr algn="ctr" fontAlgn="auto"/>
            <a:endParaRPr lang="pt-BR" sz="1200" noProof="1"/>
          </a:p>
          <a:p>
            <a:pPr algn="ctr" fontAlgn="auto"/>
            <a:endParaRPr lang="pt-BR" sz="1200" noProof="1"/>
          </a:p>
          <a:p>
            <a:pPr algn="ctr" fontAlgn="auto"/>
            <a:endParaRPr lang="pt-BR" sz="1400" b="1" noProof="1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71C52A0-3062-46E0-ACFE-FE3FF1B0DEFE}"/>
              </a:ext>
            </a:extLst>
          </p:cNvPr>
          <p:cNvSpPr/>
          <p:nvPr/>
        </p:nvSpPr>
        <p:spPr>
          <a:xfrm>
            <a:off x="7104858" y="2108200"/>
            <a:ext cx="1008063" cy="14187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400" b="1" noProof="1"/>
              <a:t>SEM CARTEIRA 8,6 MILHÕES</a:t>
            </a:r>
          </a:p>
          <a:p>
            <a:pPr algn="ctr" fontAlgn="auto"/>
            <a:r>
              <a:rPr lang="pt-BR" sz="1400" b="1" noProof="1">
                <a:solidFill>
                  <a:srgbClr val="0070C0"/>
                </a:solidFill>
              </a:rPr>
              <a:t>(AP 11 M)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C0905A3-0B65-40D4-874B-DCECDBB0BE54}"/>
              </a:ext>
            </a:extLst>
          </p:cNvPr>
          <p:cNvSpPr/>
          <p:nvPr/>
        </p:nvSpPr>
        <p:spPr>
          <a:xfrm>
            <a:off x="6959427" y="3715892"/>
            <a:ext cx="1224136" cy="163874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600" noProof="1"/>
              <a:t>T.DOMÉSTICAS 4,7 MILHÕES</a:t>
            </a:r>
          </a:p>
          <a:p>
            <a:pPr algn="ctr" fontAlgn="auto"/>
            <a:r>
              <a:rPr lang="pt-BR" sz="1600" noProof="1">
                <a:solidFill>
                  <a:srgbClr val="0070C0"/>
                </a:solidFill>
              </a:rPr>
              <a:t>(AP 6 M)</a:t>
            </a:r>
            <a:r>
              <a:rPr lang="pt-BR" sz="1600" noProof="1"/>
              <a:t> </a:t>
            </a:r>
          </a:p>
          <a:p>
            <a:pPr algn="ctr" fontAlgn="auto"/>
            <a:r>
              <a:rPr lang="pt-BR" sz="1200" noProof="1"/>
              <a:t>(COM E SEM CARTERIA DE TRAB.)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296F64E-8E46-40C9-9B77-546569C0AB8A}"/>
              </a:ext>
            </a:extLst>
          </p:cNvPr>
          <p:cNvSpPr/>
          <p:nvPr/>
        </p:nvSpPr>
        <p:spPr>
          <a:xfrm>
            <a:off x="861391" y="3636962"/>
            <a:ext cx="6026772" cy="1620839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pt-BR" sz="1600" noProof="1">
                <a:solidFill>
                  <a:schemeClr val="bg1"/>
                </a:solidFill>
              </a:rPr>
              <a:t>SETOR PÚBLICO 12,4 MILHÕES</a:t>
            </a:r>
          </a:p>
          <a:p>
            <a:pPr fontAlgn="auto"/>
            <a:r>
              <a:rPr lang="pt-BR" sz="1600" noProof="1">
                <a:solidFill>
                  <a:schemeClr val="bg1"/>
                </a:solidFill>
              </a:rPr>
              <a:t> (AP 11,7M)</a:t>
            </a:r>
          </a:p>
          <a:p>
            <a:pPr algn="ctr" fontAlgn="auto"/>
            <a:endParaRPr lang="pt-BR" sz="1600" noProof="1">
              <a:solidFill>
                <a:schemeClr val="bg1"/>
              </a:solidFill>
            </a:endParaRPr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  <a:p>
            <a:pPr algn="ctr" fontAlgn="auto"/>
            <a:endParaRPr lang="pt-BR" sz="1800" b="1" noProof="1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C87A727-00A8-4B19-8BE5-6DADB8EEFC35}"/>
              </a:ext>
            </a:extLst>
          </p:cNvPr>
          <p:cNvSpPr txBox="1"/>
          <p:nvPr/>
        </p:nvSpPr>
        <p:spPr>
          <a:xfrm>
            <a:off x="5255038" y="3771533"/>
            <a:ext cx="1511300" cy="6255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pt-BR" sz="1200" b="1" noProof="1"/>
              <a:t>COM CARTEIRA</a:t>
            </a:r>
          </a:p>
          <a:p>
            <a:pPr algn="ctr" fontAlgn="auto"/>
            <a:r>
              <a:rPr lang="pt-BR" sz="1200" b="1" noProof="1"/>
              <a:t>1,25 MILHÃO</a:t>
            </a:r>
          </a:p>
          <a:p>
            <a:pPr algn="ctr" fontAlgn="auto"/>
            <a:r>
              <a:rPr lang="pt-BR" sz="1200" b="1" noProof="1">
                <a:solidFill>
                  <a:srgbClr val="0070C0"/>
                </a:solidFill>
              </a:rPr>
              <a:t>(AP 1,2 M)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35C6ED-5532-4392-9181-4AED42015D0B}"/>
              </a:ext>
            </a:extLst>
          </p:cNvPr>
          <p:cNvSpPr txBox="1"/>
          <p:nvPr/>
        </p:nvSpPr>
        <p:spPr>
          <a:xfrm>
            <a:off x="1136162" y="4243409"/>
            <a:ext cx="3752799" cy="9179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pt-BR" sz="1400" b="1" noProof="1"/>
              <a:t>MILITAR E ESTATUTÁRIO</a:t>
            </a:r>
          </a:p>
          <a:p>
            <a:pPr algn="ctr" fontAlgn="auto"/>
            <a:r>
              <a:rPr lang="pt-BR" sz="1400" b="1" noProof="1"/>
              <a:t>8,6 MILHÃO</a:t>
            </a:r>
          </a:p>
          <a:p>
            <a:pPr algn="ctr" fontAlgn="auto"/>
            <a:r>
              <a:rPr lang="pt-BR" sz="1400" b="1" noProof="1">
                <a:solidFill>
                  <a:srgbClr val="0070C0"/>
                </a:solidFill>
              </a:rPr>
              <a:t>(AP 8,1M)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4001ECC-0842-4ABA-9BE2-8723B04B1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037" y="4487970"/>
            <a:ext cx="1471471" cy="738664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altLang="zh-CN" sz="1400" dirty="0">
                <a:solidFill>
                  <a:schemeClr val="bg1"/>
                </a:solidFill>
              </a:rPr>
              <a:t>S/ CARTEIRA</a:t>
            </a:r>
          </a:p>
          <a:p>
            <a:pPr algn="ctr"/>
            <a:r>
              <a:rPr lang="pt-BR" altLang="zh-CN" sz="1400" dirty="0">
                <a:solidFill>
                  <a:schemeClr val="bg1"/>
                </a:solidFill>
              </a:rPr>
              <a:t>2,5 MILHÃO</a:t>
            </a:r>
          </a:p>
          <a:p>
            <a:pPr algn="ctr"/>
            <a:r>
              <a:rPr lang="pt-BR" altLang="zh-CN" sz="1400" dirty="0"/>
              <a:t>(AP 2,3 M)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69AFF8-E33F-425C-AE9C-B4AFCDF5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5189" y="4883414"/>
            <a:ext cx="1439863" cy="1569660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zh-CN" sz="1600" b="1" dirty="0">
                <a:solidFill>
                  <a:srgbClr val="F2F2F2"/>
                </a:solidFill>
              </a:rPr>
              <a:t>13,5 milhões Força de Trabalho potencial</a:t>
            </a:r>
          </a:p>
          <a:p>
            <a:pPr algn="ctr"/>
            <a:r>
              <a:rPr lang="pt-BR" altLang="zh-CN" sz="1600" b="1" dirty="0">
                <a:solidFill>
                  <a:srgbClr val="0070C0"/>
                </a:solidFill>
              </a:rPr>
              <a:t>(AP 8,3 M)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6C682A-812B-4C69-AD0C-AB2BCE696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582" y="2867229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zh-CN" sz="1200" dirty="0"/>
              <a:t>(TODOS OS TIPOS DE CONTRATOS DE TRABALHO+TERCEIRIZAÇÃO)</a:t>
            </a:r>
          </a:p>
        </p:txBody>
      </p:sp>
      <p:sp>
        <p:nvSpPr>
          <p:cNvPr id="5145" name="Retângulo 27">
            <a:extLst>
              <a:ext uri="{FF2B5EF4-FFF2-40B4-BE49-F238E27FC236}">
                <a16:creationId xmlns:a16="http://schemas.microsoft.com/office/drawing/2014/main" id="{8BEEDF6E-A1F4-4AB8-871A-584689C5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72" y="6614787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zh-CN" sz="1400" b="1" dirty="0"/>
              <a:t>PNAD/ IBGE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3CF0A2D-2D86-4DC3-A12F-D58CD7F5ACA1}"/>
              </a:ext>
            </a:extLst>
          </p:cNvPr>
          <p:cNvGrpSpPr>
            <a:grpSpLocks/>
          </p:cNvGrpSpPr>
          <p:nvPr/>
        </p:nvGrpSpPr>
        <p:grpSpPr bwMode="auto">
          <a:xfrm rot="1103564">
            <a:off x="9914684" y="242707"/>
            <a:ext cx="1959715" cy="1532861"/>
            <a:chOff x="5868144" y="692696"/>
            <a:chExt cx="2664296" cy="1440160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875E19AF-A553-4AD1-B9B3-CE53D7E7F4C7}"/>
                </a:ext>
              </a:extLst>
            </p:cNvPr>
            <p:cNvSpPr/>
            <p:nvPr/>
          </p:nvSpPr>
          <p:spPr>
            <a:xfrm>
              <a:off x="5868144" y="692696"/>
              <a:ext cx="2664296" cy="14401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FF00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pt-BR" noProof="1"/>
            </a:p>
          </p:txBody>
        </p:sp>
        <p:sp>
          <p:nvSpPr>
            <p:cNvPr id="5148" name="CaixaDeTexto 30">
              <a:extLst>
                <a:ext uri="{FF2B5EF4-FFF2-40B4-BE49-F238E27FC236}">
                  <a16:creationId xmlns:a16="http://schemas.microsoft.com/office/drawing/2014/main" id="{94A70EC8-1A00-4A69-A107-2637F69B9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910343"/>
              <a:ext cx="2520280" cy="107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zh-CN" sz="1600" b="1" dirty="0"/>
                <a:t>31,9 milhões </a:t>
              </a:r>
            </a:p>
            <a:p>
              <a:pPr algn="ctr"/>
              <a:r>
                <a:rPr lang="pt-BR" altLang="zh-CN" sz="1600" b="1" dirty="0"/>
                <a:t>Subutilização da FT</a:t>
              </a:r>
            </a:p>
            <a:p>
              <a:pPr algn="ctr"/>
              <a:r>
                <a:rPr lang="pt-BR" altLang="zh-CN" sz="1600" b="1" dirty="0">
                  <a:solidFill>
                    <a:srgbClr val="0070C0"/>
                  </a:solidFill>
                </a:rPr>
                <a:t>(AP 27,6 M)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3B99BB6C-99FB-442C-8FBF-A4DBFB1BD578}"/>
              </a:ext>
            </a:extLst>
          </p:cNvPr>
          <p:cNvSpPr/>
          <p:nvPr/>
        </p:nvSpPr>
        <p:spPr>
          <a:xfrm rot="5400000">
            <a:off x="8807288" y="4137123"/>
            <a:ext cx="851475" cy="16330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pt-BR" sz="1600" noProof="1"/>
              <a:t>EMPREGADOR 3,95 MILHÕES</a:t>
            </a:r>
          </a:p>
          <a:p>
            <a:pPr algn="ctr" fontAlgn="auto"/>
            <a:r>
              <a:rPr lang="pt-BR" sz="1600" noProof="1"/>
              <a:t>(AP 4.4 M)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C5E6D9-62C5-4FB8-8ADD-E04C78FD028B}"/>
              </a:ext>
            </a:extLst>
          </p:cNvPr>
          <p:cNvSpPr txBox="1"/>
          <p:nvPr/>
        </p:nvSpPr>
        <p:spPr>
          <a:xfrm>
            <a:off x="40774" y="3364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/>
            <a:r>
              <a:rPr lang="pt-BR" sz="1800" b="1" noProof="1"/>
              <a:t>PESSOAS COM 14 ANOS OU MAIS DE IDADE (PIA): 173,9 MILHÕES </a:t>
            </a:r>
            <a:r>
              <a:rPr lang="pt-BR" sz="1400" b="1" noProof="1">
                <a:solidFill>
                  <a:srgbClr val="002060"/>
                </a:solidFill>
              </a:rPr>
              <a:t>(AP 172,4 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21" grpId="0" bldLvl="0" animBg="1"/>
      <p:bldP spid="22" grpId="0"/>
      <p:bldP spid="3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327" y="1055354"/>
            <a:ext cx="11785346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624205" algn="l"/>
              </a:tabLst>
            </a:pPr>
            <a:r>
              <a:rPr lang="pt-BR" sz="2400" dirty="0"/>
              <a:t>O Brasil possui cerca de 10,7 milhões de servidores públicos civis ativos e sua maior parte é constituída de servidores municipais, quase 6 milhões (62,4%), seguida de 3 milhões de servidores estaduais (30,8%) (IBGE, 2016). </a:t>
            </a:r>
          </a:p>
          <a:p>
            <a:pPr marL="342900" indent="-342900" algn="ctr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624205" algn="l"/>
              </a:tabLst>
            </a:pPr>
            <a:r>
              <a:rPr lang="pt-BR" sz="2400" b="1" dirty="0"/>
              <a:t>De cada cem brasileiros, apenas 5,13 se ocupam atualmente do serviço  público. Se considerados em proporção da força de trabalho do país, esse percentual fica entre 11%e 12%, segundo a OCDE (2010).</a:t>
            </a:r>
          </a:p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A remuneração média dos servidores federais foi de R$ 8,1 mil - quando se exclui os militares, em 2016. A remuneração dos servidores estaduais, de R$ 5 mil, e a remuneração dos servidores municipais de R$ 3 mil.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890" y="98219"/>
            <a:ext cx="10515600" cy="711923"/>
          </a:xfrm>
          <a:prstGeom prst="rect">
            <a:avLst/>
          </a:prstGeom>
        </p:spPr>
        <p:txBody>
          <a:bodyPr vert="horz" wrap="square" lIns="0" tIns="153032" rIns="0" bIns="0" rtlCol="0">
            <a:spAutoFit/>
          </a:bodyPr>
          <a:lstStyle/>
          <a:p>
            <a:pPr marL="2349500">
              <a:lnSpc>
                <a:spcPts val="4760"/>
              </a:lnSpc>
            </a:pPr>
            <a:r>
              <a:rPr lang="pt-B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: Servidores Públicos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63639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562356" y="5930883"/>
            <a:ext cx="91004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/>
              <a:t>Fonte: RAIS, 2007, 2012,2017. Elaboração: Subseção DIEESE/CUT nacional, 2019.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80732"/>
              </p:ext>
            </p:extLst>
          </p:nvPr>
        </p:nvGraphicFramePr>
        <p:xfrm>
          <a:off x="562356" y="1444752"/>
          <a:ext cx="10922507" cy="4462270"/>
        </p:xfrm>
        <a:graphic>
          <a:graphicData uri="http://schemas.openxmlformats.org/drawingml/2006/table">
            <a:tbl>
              <a:tblPr/>
              <a:tblGrid>
                <a:gridCol w="4668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Natureza Jurídica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Federal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765.418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947.936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1.114.313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1.119.059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3.006.860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3.508.835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3.298.391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3.103.630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3.568.435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4.942.967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5.500.546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5.514.541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- 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38.622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91.116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 Empresa Estatal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755.178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823.341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878.788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792.460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 Empresa 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20.088.037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30.013.690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34.427.316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31.368.022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Entidades sem Fins Lucrativos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2.320.400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2.875.006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3.289.838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3.237.859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 Física e outras Organizações Legais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903.248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951.855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1.023.696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1.054.903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2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31.407.576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44.068.355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49.571.510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46.281.590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7E0D91F-6DE6-43BE-A070-6E37E00D7430}"/>
              </a:ext>
            </a:extLst>
          </p:cNvPr>
          <p:cNvSpPr txBox="1"/>
          <p:nvPr/>
        </p:nvSpPr>
        <p:spPr>
          <a:xfrm>
            <a:off x="562356" y="207802"/>
            <a:ext cx="10355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Número de trabalhadores administração pública e estatais</a:t>
            </a:r>
          </a:p>
          <a:p>
            <a:r>
              <a:rPr lang="pt-BR" sz="2400" b="1" dirty="0">
                <a:solidFill>
                  <a:srgbClr val="002060"/>
                </a:solidFill>
              </a:rPr>
              <a:t>2007, 2012 e 2017 (Brasil)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6364227"/>
            <a:ext cx="91004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/>
              <a:t>Fonte: RAIS, 2007, 2012,2017. Elaboração: Subseção DIEESE/CUT nacional, 2019.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08046"/>
              </p:ext>
            </p:extLst>
          </p:nvPr>
        </p:nvGraphicFramePr>
        <p:xfrm>
          <a:off x="283462" y="1095669"/>
          <a:ext cx="11457433" cy="5033295"/>
        </p:xfrm>
        <a:graphic>
          <a:graphicData uri="http://schemas.openxmlformats.org/drawingml/2006/table">
            <a:tbl>
              <a:tblPr/>
              <a:tblGrid>
                <a:gridCol w="4439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Natureza Jurídica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Federal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6.515,58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9.477,04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8.867,15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9.115,22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Estadual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3.237,64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4.380,15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5.435,90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5.440,16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Municipal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1.790,69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2.294,34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2.820,79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2.912,48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Setor Público - Outros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3.000,52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2.353,98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2.687,27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 Empresa Estatal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5.534,92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6.944,04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8.078,44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8.177,27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 Empresa Privada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1.848,10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2.114,97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2.373,66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2.393,78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Entidades sem Fins Lucrativos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2.262,56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2.521,84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2.835,64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2.910,95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84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Pessoa Física e outras Organizações Legais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950,36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1.599,19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1.702,37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9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2.181,81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2.573,77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2.888,77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2.942,42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F3B901D-A9AD-4BEB-8ED9-AB8B15D46780}"/>
              </a:ext>
            </a:extLst>
          </p:cNvPr>
          <p:cNvSpPr txBox="1"/>
          <p:nvPr/>
        </p:nvSpPr>
        <p:spPr>
          <a:xfrm>
            <a:off x="762761" y="264672"/>
            <a:ext cx="10666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2060"/>
                </a:solidFill>
              </a:rPr>
              <a:t>Remuneração média administração pública e estatais</a:t>
            </a:r>
          </a:p>
          <a:p>
            <a:pPr algn="ctr" fontAlgn="b"/>
            <a:r>
              <a:rPr lang="pt-BR" sz="2400" dirty="0">
                <a:solidFill>
                  <a:srgbClr val="002060"/>
                </a:solidFill>
              </a:rPr>
              <a:t>2007, 2012 e 2017 (Brasil, Valor real, R$)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7F9CFE7-EBE5-4403-BBAA-E41513D0B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1505995"/>
            <a:ext cx="11245396" cy="4382741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53D893-7ABB-426B-AF65-C3A87A84C322}"/>
              </a:ext>
            </a:extLst>
          </p:cNvPr>
          <p:cNvSpPr txBox="1"/>
          <p:nvPr/>
        </p:nvSpPr>
        <p:spPr>
          <a:xfrm>
            <a:off x="892964" y="410976"/>
            <a:ext cx="10666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2400" b="1" dirty="0">
                <a:solidFill>
                  <a:srgbClr val="002060"/>
                </a:solidFill>
              </a:rPr>
              <a:t>Servidores públicos e trabalhadores em estatais por tempo de serviço e idade - 2018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50489D-9023-43F7-997C-76FE7C234EA7}"/>
              </a:ext>
            </a:extLst>
          </p:cNvPr>
          <p:cNvSpPr txBox="1"/>
          <p:nvPr/>
        </p:nvSpPr>
        <p:spPr>
          <a:xfrm>
            <a:off x="603504" y="6064932"/>
            <a:ext cx="9100433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/>
              <a:t>Fonte: RAIS, 2018. Elaboração: Subseção DIEESE/CUT nacional, 2019.</a:t>
            </a:r>
          </a:p>
        </p:txBody>
      </p:sp>
    </p:spTree>
    <p:extLst>
      <p:ext uri="{BB962C8B-B14F-4D97-AF65-F5344CB8AC3E}">
        <p14:creationId xmlns:p14="http://schemas.microsoft.com/office/powerpoint/2010/main" val="417040325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9570" y="1843950"/>
            <a:ext cx="11087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sz="3200" dirty="0"/>
              <a:t>Impactos fiscais  e capacidade de reação à crise distintos nos 3 níveis de governo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sz="3200" dirty="0"/>
              <a:t>Dispersão salarial distinta nos 3 níveis de governo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t-BR" sz="3200" dirty="0"/>
              <a:t>Distinção salarial entre carreiras típicas de Estado, administração direta, saúde e educação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B8072A-5C6A-4411-BA1D-26500B4D1D1D}"/>
              </a:ext>
            </a:extLst>
          </p:cNvPr>
          <p:cNvSpPr txBox="1"/>
          <p:nvPr/>
        </p:nvSpPr>
        <p:spPr>
          <a:xfrm>
            <a:off x="690372" y="352151"/>
            <a:ext cx="110871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Precarização das condições de trabalho dos servidores públicos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114" y="205816"/>
            <a:ext cx="9898834" cy="576064"/>
          </a:xfrm>
        </p:spPr>
        <p:txBody>
          <a:bodyPr>
            <a:noAutofit/>
          </a:bodyPr>
          <a:lstStyle/>
          <a:p>
            <a:r>
              <a:rPr lang="pt-BR" sz="3600" b="1" cap="none" spc="0" dirty="0">
                <a:solidFill>
                  <a:srgbClr val="002060"/>
                </a:solidFill>
                <a:latin typeface="Arial Black" panose="020B0A04020102020204" pitchFamily="34" charset="0"/>
              </a:rPr>
              <a:t>Desafios a serem enfrentados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1847" y="821637"/>
            <a:ext cx="11595109" cy="57127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As perspectivas das políticas da ultradireita avançam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1 - Na economia o neoliberalismo em sua vertente mais radical: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Venda dos ativos do Estado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Abertura desregulada da economia, principalmente setor de serviços (saúde/educação/previdência)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Desregulamentação do mercado de trabalho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Diminuição da efetividade dos direitos sociais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Reforma da previdência e reforma do Estado, reforma tributária com mais regressividade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pt-BR" sz="2200" dirty="0"/>
              <a:t>Redução do número de servidores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pt-BR" sz="2200" dirty="0"/>
          </a:p>
          <a:p>
            <a:pPr marL="0" indent="0" algn="just">
              <a:buNone/>
            </a:pPr>
            <a:r>
              <a:rPr lang="pt-BR" sz="2400" dirty="0"/>
              <a:t>2 – Predomínio conservador no usos e costumes</a:t>
            </a:r>
          </a:p>
        </p:txBody>
      </p:sp>
    </p:spTree>
    <p:extLst>
      <p:ext uri="{BB962C8B-B14F-4D97-AF65-F5344CB8AC3E}">
        <p14:creationId xmlns:p14="http://schemas.microsoft.com/office/powerpoint/2010/main" val="164201606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38133"/>
            <a:ext cx="9898834" cy="576064"/>
          </a:xfrm>
        </p:spPr>
        <p:txBody>
          <a:bodyPr>
            <a:noAutofit/>
          </a:bodyPr>
          <a:lstStyle/>
          <a:p>
            <a:r>
              <a:rPr lang="pt-BR" sz="3600" b="1" cap="none" spc="0" dirty="0">
                <a:solidFill>
                  <a:srgbClr val="002060"/>
                </a:solidFill>
                <a:latin typeface="Arial Black" panose="020B0A04020102020204" pitchFamily="34" charset="0"/>
              </a:rPr>
              <a:t>Desafios a serem enfrentados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2608" y="877957"/>
            <a:ext cx="11595109" cy="58419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Sindical</a:t>
            </a:r>
          </a:p>
          <a:p>
            <a:pPr algn="just"/>
            <a:r>
              <a:rPr lang="pt-BR" sz="2400" dirty="0"/>
              <a:t>No curto prazo, não deve ter alteração significativa da atual crise do padrão de financiamento sindical pós-reforma.</a:t>
            </a:r>
          </a:p>
          <a:p>
            <a:pPr algn="just"/>
            <a:r>
              <a:rPr lang="pt-BR" sz="2400" dirty="0"/>
              <a:t>No longo prazo, o movimento sindical precisa encontrar caminhos para representar o novo trabalhador que surge com a reestruturação produtiva e a reforma do Estado:</a:t>
            </a:r>
          </a:p>
          <a:p>
            <a:pPr algn="just"/>
            <a:r>
              <a:rPr lang="pt-BR" sz="2400" dirty="0"/>
              <a:t>Aumento das terceirizações</a:t>
            </a:r>
          </a:p>
          <a:p>
            <a:pPr algn="just"/>
            <a:r>
              <a:rPr lang="pt-BR" sz="2400" dirty="0"/>
              <a:t>Ampliação das novas entidades jurídicas (consórcios, OS, </a:t>
            </a:r>
            <a:r>
              <a:rPr lang="pt-BR" sz="2400" dirty="0" err="1"/>
              <a:t>OSIP´s</a:t>
            </a:r>
            <a:r>
              <a:rPr lang="pt-BR" sz="2400" dirty="0"/>
              <a:t>, convênios)</a:t>
            </a:r>
          </a:p>
          <a:p>
            <a:pPr algn="just"/>
            <a:r>
              <a:rPr lang="pt-BR" sz="2400" dirty="0"/>
              <a:t>Para as entidades do setor público o risco está na perda das consignação em folha da contribuição dos filiados e da perda das liberações sindicais. </a:t>
            </a:r>
          </a:p>
          <a:p>
            <a:r>
              <a:rPr lang="pt-BR" sz="2400" dirty="0"/>
              <a:t>Possível enfraquecimento das organizações sindicais superiores (Federações/Confederações/Centrais)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9482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24882"/>
            <a:ext cx="9647583" cy="672075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002060"/>
                </a:solidFill>
                <a:latin typeface="Arial Black" panose="020B0A04020102020204" pitchFamily="34" charset="0"/>
              </a:rPr>
              <a:t>Conjuntura MUNDO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244" y="968711"/>
            <a:ext cx="11425269" cy="528945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Hegemonia do pensamento neoliberal na economia global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Incapacidade do sistema de lidar com as consequências de um projeto econômico que cria crises econômicas e sociais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Emergência de um pensamento conservador ultraliberal como resposta as insatisfações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Dificuldade do pensamento </a:t>
            </a:r>
            <a:r>
              <a:rPr lang="pt-BR" dirty="0" err="1"/>
              <a:t>progressitas</a:t>
            </a:r>
            <a:r>
              <a:rPr lang="pt-BR" dirty="0"/>
              <a:t>/esquerda de propor um projeto alternativo a hegemonia neoliberal e as estratégias dos conservadores.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Emergência de um conflito global ainda sem sabermos de que tipo.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75416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9119" y="170266"/>
            <a:ext cx="3735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SINDICALISMO PÓS-INDUSTRIAL</a:t>
            </a:r>
            <a:endParaRPr lang="pt-BR" sz="2400" dirty="0"/>
          </a:p>
        </p:txBody>
      </p:sp>
      <p:grpSp>
        <p:nvGrpSpPr>
          <p:cNvPr id="2" name="Grupo 11"/>
          <p:cNvGrpSpPr/>
          <p:nvPr/>
        </p:nvGrpSpPr>
        <p:grpSpPr>
          <a:xfrm>
            <a:off x="4291249" y="283335"/>
            <a:ext cx="7212169" cy="6297769"/>
            <a:chOff x="2369708" y="283335"/>
            <a:chExt cx="7212169" cy="6297769"/>
          </a:xfrm>
        </p:grpSpPr>
        <p:sp>
          <p:nvSpPr>
            <p:cNvPr id="4" name="Elipse 3"/>
            <p:cNvSpPr/>
            <p:nvPr/>
          </p:nvSpPr>
          <p:spPr>
            <a:xfrm>
              <a:off x="2369708" y="283335"/>
              <a:ext cx="7212169" cy="629776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3438660" y="1365161"/>
              <a:ext cx="5035638" cy="406972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4662151" y="2421227"/>
              <a:ext cx="2562896" cy="19189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977683" y="2502655"/>
              <a:ext cx="1906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CATEGORIA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512438" y="3712957"/>
              <a:ext cx="19060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TERCEIROS</a:t>
              </a:r>
            </a:p>
            <a:p>
              <a:pPr algn="ctr"/>
              <a:r>
                <a:rPr lang="pt-BR" b="1" dirty="0"/>
                <a:t>AUTÔNOMOS</a:t>
              </a:r>
            </a:p>
            <a:p>
              <a:pPr algn="ctr"/>
              <a:r>
                <a:rPr lang="pt-BR" b="1" dirty="0"/>
                <a:t>PJ´S</a:t>
              </a:r>
            </a:p>
            <a:p>
              <a:pPr algn="ctr"/>
              <a:r>
                <a:rPr lang="pt-BR" b="1" dirty="0"/>
                <a:t>OS e OSIP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413679" y="1023814"/>
              <a:ext cx="1957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/>
                <a:t>INFORMAIS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4977683" y="2864434"/>
              <a:ext cx="213145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pt-BR" sz="1400" b="1" dirty="0"/>
                <a:t>Estatutários</a:t>
              </a:r>
            </a:p>
            <a:p>
              <a:pPr marL="285750" indent="-285750">
                <a:buFontTx/>
                <a:buChar char="-"/>
              </a:pPr>
              <a:r>
                <a:rPr lang="pt-BR" sz="1400" b="1" dirty="0"/>
                <a:t>CLT (todas as formas de contratação)</a:t>
              </a:r>
            </a:p>
          </p:txBody>
        </p:sp>
      </p:grpSp>
      <p:sp>
        <p:nvSpPr>
          <p:cNvPr id="13" name="AutoShape 2" descr="Resultado de imagem para sindic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4" descr="Resultado de imagem para sindicatos"/>
          <p:cNvSpPr>
            <a:spLocks noChangeAspect="1" noChangeArrowheads="1"/>
          </p:cNvSpPr>
          <p:nvPr/>
        </p:nvSpPr>
        <p:spPr bwMode="auto">
          <a:xfrm>
            <a:off x="307976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s://www.eldiariodecoahuila.com.mx/u/fotografias/fotosnoticias/2017/5/1/537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4" y="997576"/>
            <a:ext cx="28575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20890" y="4202331"/>
            <a:ext cx="5539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Heterogeneidade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Individualismo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Resignação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Horizontalidade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Global/Local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 Black" pitchFamily="34" charset="0"/>
              </a:rPr>
              <a:t> Novo lugar social do trabalho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326315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62400E6-7B6E-4F56-B6FC-BD468119B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8" y="1871625"/>
            <a:ext cx="11698043" cy="194431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B92103-9DC8-4FE7-8F88-EA151AE0A3F8}"/>
              </a:ext>
            </a:extLst>
          </p:cNvPr>
          <p:cNvSpPr txBox="1"/>
          <p:nvPr/>
        </p:nvSpPr>
        <p:spPr>
          <a:xfrm>
            <a:off x="1075844" y="465840"/>
            <a:ext cx="10666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pt-BR" sz="3200" b="1" dirty="0">
                <a:solidFill>
                  <a:srgbClr val="002060"/>
                </a:solidFill>
              </a:rPr>
              <a:t>Taxa de filiação - Servidores públicos (2012/2019)</a:t>
            </a:r>
            <a:endParaRPr lang="pt-BR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6555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lob:https://web.whatsapp.com/b2d43af8-7b97-4509-b226-61c326330375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blob:https://web.whatsapp.com/b2d43af8-7b97-4509-b226-61c326330375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WhatsApp Image 2020-04-14 at 17.32.19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4637" y="3508146"/>
            <a:ext cx="3189515" cy="3189515"/>
          </a:xfrm>
          <a:prstGeom prst="rect">
            <a:avLst/>
          </a:prstGeom>
        </p:spPr>
      </p:pic>
      <p:pic>
        <p:nvPicPr>
          <p:cNvPr id="7" name="Imagem 6" descr="Reforma trabalhis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96" y="3459481"/>
            <a:ext cx="3189515" cy="3189515"/>
          </a:xfrm>
          <a:prstGeom prst="rect">
            <a:avLst/>
          </a:prstGeom>
        </p:spPr>
      </p:pic>
      <p:pic>
        <p:nvPicPr>
          <p:cNvPr id="8" name="Imagem 7" descr="S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91" y="248195"/>
            <a:ext cx="3148148" cy="3148148"/>
          </a:xfrm>
          <a:prstGeom prst="rect">
            <a:avLst/>
          </a:prstGeom>
        </p:spPr>
      </p:pic>
      <p:sp>
        <p:nvSpPr>
          <p:cNvPr id="3074" name="AutoShape 2" descr="blob:https://web.whatsapp.com/d36dbe7e-c183-495e-834d-fa8d9dbc0b99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18DD12-6C05-4CC9-8EB4-891D264C9C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4729" y="160339"/>
            <a:ext cx="3522523" cy="31895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37" y="744584"/>
            <a:ext cx="11748841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s://www.dieese.org.br/imagens/logoaprovadov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0562" y="3016431"/>
            <a:ext cx="3301092" cy="2966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9161" y="339597"/>
            <a:ext cx="6858234" cy="62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42" y="133878"/>
            <a:ext cx="2807594" cy="1129158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3242" y="63784"/>
            <a:ext cx="3994483" cy="73866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 do Teto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(Em dezembro de 2016)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7968" y="1287653"/>
            <a:ext cx="3386842" cy="1107996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Reforma” da Previdência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2D2E2D"/>
                </a:solidFill>
                <a:latin typeface="Arial"/>
              </a:rPr>
              <a:t>(novembro/2019)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0109" y="3147275"/>
            <a:ext cx="3490997" cy="73866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Reforma Trabalhista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(Julho de 2017)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591941" y="2242046"/>
            <a:ext cx="3416648" cy="73866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Lei da Terceirização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(Março/2017)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92069" y="2718837"/>
            <a:ext cx="1740441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+mn-lt"/>
              </a:rPr>
              <a:t>Desmonte do papel do Estado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B5DE3F4-8119-415D-8A67-119D84400374}"/>
              </a:ext>
            </a:extLst>
          </p:cNvPr>
          <p:cNvSpPr txBox="1"/>
          <p:nvPr/>
        </p:nvSpPr>
        <p:spPr>
          <a:xfrm>
            <a:off x="8748386" y="562491"/>
            <a:ext cx="3175368" cy="1107996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Reforma do Ensino Médio” e  BNCC</a:t>
            </a:r>
            <a:b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Fev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/2017)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9A6BFDD-1477-4DD1-A76B-67AA47CEF205}"/>
              </a:ext>
            </a:extLst>
          </p:cNvPr>
          <p:cNvSpPr txBox="1"/>
          <p:nvPr/>
        </p:nvSpPr>
        <p:spPr>
          <a:xfrm>
            <a:off x="1901389" y="4425365"/>
            <a:ext cx="2888276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Programa de privatizações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C7D74C6-48B7-4FD5-B7EE-EA2524CAA030}"/>
              </a:ext>
            </a:extLst>
          </p:cNvPr>
          <p:cNvSpPr/>
          <p:nvPr/>
        </p:nvSpPr>
        <p:spPr>
          <a:xfrm>
            <a:off x="5638591" y="2706961"/>
            <a:ext cx="2652386" cy="1015663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2000" b="1" dirty="0"/>
              <a:t>Mercantilização de direitos sociais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E46399-431D-4988-AC46-A4D2D4B9CE22}"/>
              </a:ext>
            </a:extLst>
          </p:cNvPr>
          <p:cNvSpPr txBox="1"/>
          <p:nvPr/>
        </p:nvSpPr>
        <p:spPr>
          <a:xfrm>
            <a:off x="3897150" y="1877886"/>
            <a:ext cx="4392450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+mn-lt"/>
              </a:rPr>
              <a:t>Mudança estrutural na base econômica e tecnológica</a:t>
            </a: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9E62-4E80-4B84-AF37-DBBC5E807CD5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842705-C873-452A-81FE-96A41061126A}"/>
              </a:ext>
            </a:extLst>
          </p:cNvPr>
          <p:cNvSpPr txBox="1"/>
          <p:nvPr/>
        </p:nvSpPr>
        <p:spPr>
          <a:xfrm>
            <a:off x="5141059" y="5934872"/>
            <a:ext cx="3386842" cy="73866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Reforma Tributária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74FE84-7F5D-4F89-96FC-C90D5C58F282}"/>
              </a:ext>
            </a:extLst>
          </p:cNvPr>
          <p:cNvSpPr txBox="1"/>
          <p:nvPr/>
        </p:nvSpPr>
        <p:spPr>
          <a:xfrm>
            <a:off x="8277725" y="4394968"/>
            <a:ext cx="3386842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Reforma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344939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>
            <a:extLst>
              <a:ext uri="{FF2B5EF4-FFF2-40B4-BE49-F238E27FC236}">
                <a16:creationId xmlns:a16="http://schemas.microsoft.com/office/drawing/2014/main" id="{F9C1D8D6-0DBC-4C70-8566-089594CC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1318" y="216572"/>
            <a:ext cx="6858234" cy="62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717" y="106485"/>
            <a:ext cx="6742646" cy="11291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  <a:r>
              <a:rPr lang="pt-BR" sz="44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br>
              <a:rPr lang="pt-BR" sz="44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pt-BR" sz="3100" b="1" dirty="0">
                <a:solidFill>
                  <a:srgbClr val="0070C0"/>
                </a:solidFill>
                <a:latin typeface="Arial Black" panose="020B0A04020102020204" pitchFamily="34" charset="0"/>
              </a:rPr>
              <a:t>DIREITOS SOCIAIS</a:t>
            </a:r>
            <a:r>
              <a:rPr lang="pt-BR" sz="31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9" name="Espaço Reservado para Número de Slide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9E62-4E80-4B84-AF37-DBBC5E807CD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BBA3797-7985-47D8-A090-453677EBAFBD}"/>
              </a:ext>
            </a:extLst>
          </p:cNvPr>
          <p:cNvSpPr/>
          <p:nvPr/>
        </p:nvSpPr>
        <p:spPr>
          <a:xfrm>
            <a:off x="623047" y="5656534"/>
            <a:ext cx="10945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</a:rPr>
              <a:t>CONSTITUIÇÃO FEDERAL 1988</a:t>
            </a:r>
          </a:p>
          <a:p>
            <a:pPr algn="ctr"/>
            <a:r>
              <a:rPr lang="pt-BR" dirty="0">
                <a:latin typeface="Arial" panose="020B0604020202020204" pitchFamily="34" charset="0"/>
              </a:rPr>
              <a:t>Art. 6º São direitos sociais a educação, a saúde, a alimentação, o trabalho, a moradia, o transporte, o lazer, a segurança, a previdência social, a proteção à maternidade e à infância, a assistência aos desamparados, na forma desta Constituição.  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3FB54DF-7B0F-48C8-9CCD-E3FAE4182EB1}"/>
              </a:ext>
            </a:extLst>
          </p:cNvPr>
          <p:cNvSpPr txBox="1"/>
          <p:nvPr/>
        </p:nvSpPr>
        <p:spPr>
          <a:xfrm>
            <a:off x="5018222" y="2670486"/>
            <a:ext cx="1939215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tx1"/>
                </a:solidFill>
                <a:latin typeface="+mn-lt"/>
              </a:rPr>
              <a:t>Direitos Sociais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84B52F9-6293-4BF0-8C84-85C6D1025005}"/>
              </a:ext>
            </a:extLst>
          </p:cNvPr>
          <p:cNvSpPr txBox="1"/>
          <p:nvPr/>
        </p:nvSpPr>
        <p:spPr>
          <a:xfrm>
            <a:off x="2801667" y="1328663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Educação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F0467CF-FE0F-4AAF-8242-1C1BBE793328}"/>
              </a:ext>
            </a:extLst>
          </p:cNvPr>
          <p:cNvSpPr txBox="1"/>
          <p:nvPr/>
        </p:nvSpPr>
        <p:spPr>
          <a:xfrm>
            <a:off x="2795634" y="2031535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Saúde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40E6077-AD3B-4F82-ACAA-E722543861C1}"/>
              </a:ext>
            </a:extLst>
          </p:cNvPr>
          <p:cNvSpPr txBox="1"/>
          <p:nvPr/>
        </p:nvSpPr>
        <p:spPr>
          <a:xfrm>
            <a:off x="5058880" y="1328664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Trabalho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EB32F5E-2107-4B53-8043-4CA62EE3B5DC}"/>
              </a:ext>
            </a:extLst>
          </p:cNvPr>
          <p:cNvSpPr txBox="1"/>
          <p:nvPr/>
        </p:nvSpPr>
        <p:spPr>
          <a:xfrm>
            <a:off x="7133121" y="2326160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Moradia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FD26043-138A-4311-9403-F223B41F1E52}"/>
              </a:ext>
            </a:extLst>
          </p:cNvPr>
          <p:cNvSpPr txBox="1"/>
          <p:nvPr/>
        </p:nvSpPr>
        <p:spPr>
          <a:xfrm>
            <a:off x="7133120" y="4995379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Transporte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4380AA1-658A-4D72-A241-AE1103D458B0}"/>
              </a:ext>
            </a:extLst>
          </p:cNvPr>
          <p:cNvSpPr txBox="1"/>
          <p:nvPr/>
        </p:nvSpPr>
        <p:spPr>
          <a:xfrm>
            <a:off x="7133121" y="1312535"/>
            <a:ext cx="1939215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Previdência Social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423998F-22DE-40FE-B5DD-D8569170DA03}"/>
              </a:ext>
            </a:extLst>
          </p:cNvPr>
          <p:cNvSpPr txBox="1"/>
          <p:nvPr/>
        </p:nvSpPr>
        <p:spPr>
          <a:xfrm>
            <a:off x="2810321" y="2753591"/>
            <a:ext cx="1939215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Segurança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18C6752-FD44-405B-994A-9EE5A9B37F7D}"/>
              </a:ext>
            </a:extLst>
          </p:cNvPr>
          <p:cNvSpPr txBox="1"/>
          <p:nvPr/>
        </p:nvSpPr>
        <p:spPr>
          <a:xfrm>
            <a:off x="7133121" y="3013501"/>
            <a:ext cx="2099495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Proteção a  maternidade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6FDDD27-C718-4735-A25C-CF390B6EACBA}"/>
              </a:ext>
            </a:extLst>
          </p:cNvPr>
          <p:cNvSpPr txBox="1"/>
          <p:nvPr/>
        </p:nvSpPr>
        <p:spPr>
          <a:xfrm>
            <a:off x="2802630" y="3420524"/>
            <a:ext cx="1939215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Assistência Social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5650589-57C6-4FDF-8520-6301704C1E07}"/>
              </a:ext>
            </a:extLst>
          </p:cNvPr>
          <p:cNvSpPr txBox="1"/>
          <p:nvPr/>
        </p:nvSpPr>
        <p:spPr>
          <a:xfrm>
            <a:off x="7133121" y="3993071"/>
            <a:ext cx="1939215" cy="830997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Proteção a infância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B7CB9CF-1F56-47F0-957A-7A1A6187D9C1}"/>
              </a:ext>
            </a:extLst>
          </p:cNvPr>
          <p:cNvSpPr txBox="1"/>
          <p:nvPr/>
        </p:nvSpPr>
        <p:spPr>
          <a:xfrm>
            <a:off x="2620408" y="4408570"/>
            <a:ext cx="2129128" cy="461665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Alimentação</a:t>
            </a:r>
            <a:endParaRPr kumimoji="0" lang="pt-BR" sz="1800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7988731-5BF5-4FF8-B4AA-A110522E56AD}"/>
              </a:ext>
            </a:extLst>
          </p:cNvPr>
          <p:cNvSpPr txBox="1"/>
          <p:nvPr/>
        </p:nvSpPr>
        <p:spPr>
          <a:xfrm>
            <a:off x="10824882" y="1748864"/>
            <a:ext cx="10618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INSS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D9DBBD9-4F12-49D1-88EC-24FDB3DB49B2}"/>
              </a:ext>
            </a:extLst>
          </p:cNvPr>
          <p:cNvSpPr txBox="1"/>
          <p:nvPr/>
        </p:nvSpPr>
        <p:spPr>
          <a:xfrm>
            <a:off x="10824882" y="2533951"/>
            <a:ext cx="106183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FGTS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4C674CB-B156-4A0D-8E28-5B8F3F9E2184}"/>
              </a:ext>
            </a:extLst>
          </p:cNvPr>
          <p:cNvSpPr txBox="1"/>
          <p:nvPr/>
        </p:nvSpPr>
        <p:spPr>
          <a:xfrm>
            <a:off x="10201944" y="3249257"/>
            <a:ext cx="1731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Licença maternidade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1CB558-5C9C-477F-8DF7-7070F4F39513}"/>
              </a:ext>
            </a:extLst>
          </p:cNvPr>
          <p:cNvSpPr txBox="1"/>
          <p:nvPr/>
        </p:nvSpPr>
        <p:spPr>
          <a:xfrm>
            <a:off x="9804412" y="4210945"/>
            <a:ext cx="21291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Auxílio-creche e salário educação 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8FAD8BE-E0F8-497C-8364-625DCEE3D6AA}"/>
              </a:ext>
            </a:extLst>
          </p:cNvPr>
          <p:cNvSpPr txBox="1"/>
          <p:nvPr/>
        </p:nvSpPr>
        <p:spPr>
          <a:xfrm>
            <a:off x="9804412" y="5119837"/>
            <a:ext cx="21291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Vale-transporte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3F70296-FDB5-48E9-A712-9B33B260CE92}"/>
              </a:ext>
            </a:extLst>
          </p:cNvPr>
          <p:cNvSpPr txBox="1"/>
          <p:nvPr/>
        </p:nvSpPr>
        <p:spPr>
          <a:xfrm>
            <a:off x="183323" y="1090761"/>
            <a:ext cx="1731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Educação pública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BAAEFBD-8847-4B85-A1E8-3FE502A76A73}"/>
              </a:ext>
            </a:extLst>
          </p:cNvPr>
          <p:cNvSpPr txBox="1"/>
          <p:nvPr/>
        </p:nvSpPr>
        <p:spPr>
          <a:xfrm>
            <a:off x="194762" y="2028321"/>
            <a:ext cx="17315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521C3CC-E762-404C-BA9D-5C92879AE3D4}"/>
              </a:ext>
            </a:extLst>
          </p:cNvPr>
          <p:cNvSpPr txBox="1"/>
          <p:nvPr/>
        </p:nvSpPr>
        <p:spPr>
          <a:xfrm>
            <a:off x="191977" y="3855204"/>
            <a:ext cx="1731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2D2E2D"/>
                </a:solidFill>
                <a:latin typeface="Arial"/>
              </a:rPr>
              <a:t>Bolsa Família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7AF1E18-131F-4F46-8DFD-12EF44802921}"/>
              </a:ext>
            </a:extLst>
          </p:cNvPr>
          <p:cNvSpPr txBox="1"/>
          <p:nvPr/>
        </p:nvSpPr>
        <p:spPr>
          <a:xfrm>
            <a:off x="191977" y="2680289"/>
            <a:ext cx="1731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Segurança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2D2E2D"/>
                </a:solidFill>
                <a:latin typeface="Arial"/>
              </a:rPr>
              <a:t>pública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A242F99-C0F1-46EB-8CCD-04F24B81EA09}"/>
              </a:ext>
            </a:extLst>
          </p:cNvPr>
          <p:cNvSpPr txBox="1"/>
          <p:nvPr/>
        </p:nvSpPr>
        <p:spPr>
          <a:xfrm>
            <a:off x="10165492" y="805045"/>
            <a:ext cx="1731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Seguro desemprego</a:t>
            </a:r>
            <a:endParaRPr kumimoji="0" lang="pt-BR" i="0" u="none" strike="noStrike" kern="1200" cap="none" spc="0" normalizeH="0" baseline="0" noProof="0" dirty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7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30946"/>
            <a:ext cx="10424159" cy="760008"/>
          </a:xfrm>
        </p:spPr>
        <p:txBody>
          <a:bodyPr>
            <a:normAutofit/>
          </a:bodyPr>
          <a:lstStyle/>
          <a:p>
            <a:pPr lvl="0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PLP 149/2019 – O PLANO MANSUETO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5138" y="1312985"/>
            <a:ext cx="1155895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FontTx/>
              <a:buAutoNum type="romanUcPeriod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O PLP 149/2019 previa que, para o acesso ao crédito destinado pela União, os estados e os municípios, além da baixa capacidade de pagamento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deveriam cumprir pelo menos três de oito exigências.</a:t>
            </a:r>
          </a:p>
          <a:p>
            <a:pPr marL="400050" indent="-400050" algn="just">
              <a:buFontTx/>
              <a:buAutoNum type="romanUcPeriod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314427" lvl="2" indent="-400050" algn="just">
              <a:buFontTx/>
              <a:buAutoNum type="romanUcPeriod"/>
            </a:pPr>
            <a:r>
              <a:rPr lang="pt-BR" sz="2000" i="1" dirty="0">
                <a:solidFill>
                  <a:srgbClr val="000000"/>
                </a:solidFill>
                <a:latin typeface="Arial" panose="020B0604020202020204" pitchFamily="34" charset="0"/>
              </a:rPr>
              <a:t>O Plano utiliza um ranking para medir a capacidade de pagamento dos entes federados. O sistema de avaliação normatizado na Portaria STN nº 882/2018 utiliza três indicadores para medir a capacidade de pagamento (</a:t>
            </a:r>
            <a:r>
              <a:rPr lang="pt-BR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Capag</a:t>
            </a:r>
            <a:r>
              <a:rPr lang="pt-BR" sz="2000" i="1" dirty="0">
                <a:solidFill>
                  <a:srgbClr val="000000"/>
                </a:solidFill>
                <a:latin typeface="Arial" panose="020B0604020202020204" pitchFamily="34" charset="0"/>
              </a:rPr>
              <a:t>): endividamento, poupança corrente e índice de liquidez. Com base nessas variáveis, o ente recebe uma nota que pode variar entre A e D, sendo A o ente com a melhor situação e D com a pior situação. </a:t>
            </a:r>
            <a:endParaRPr lang="pt-BR" sz="20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00050" indent="-400050" algn="just">
              <a:buFontTx/>
              <a:buAutoNum type="romanUcPeriod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00050" indent="-400050" algn="just">
              <a:buFontTx/>
              <a:buAutoNum type="romanUcPeriod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Dessa forma, o crédito ficaria condicionado ao ajuste fiscal, com o objetivo de reduzir o patamar das despesas, ainda que em detrimento dos serviços públicos.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9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30946"/>
            <a:ext cx="10424159" cy="760008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PLP 149/2019 – O PLANO MANSUETO – as oito exigências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5138" y="1101969"/>
            <a:ext cx="115589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1 - Autorização para privatização de empresas dos setores financeiro, de energia, de saneamento ou de gás, usando os recursos para quitar passivos;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2 - Redução dos incentivos ou benefícios de natureza tributária em 10% no primeiro exercício subsequente ao da assinatura do plano; e suspensão das concessões de novos incentivos ou benefícios tributários pelo período de duração do Plano de Equilíbrio Fiscal;</a:t>
            </a:r>
          </a:p>
          <a:p>
            <a:pPr marL="400050" indent="-400050" algn="just">
              <a:buFontTx/>
              <a:buAutoNum type="romanUcPeriod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3 - Revisão do regime jurídico único dos servidores da administração pública direta, autárquica e fundacional para suprimir os benefícios ou as vantagens não previstas no regime jurídico único dos servidores públicos da União; </a:t>
            </a:r>
          </a:p>
          <a:p>
            <a:pPr marL="400050" indent="-400050" algn="just">
              <a:buFontTx/>
              <a:buAutoNum type="romanUcPeriod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4 - Adoção do teto dos gastos limitados ao IPCA ou à variação anual da receita corrente líquida, o que for menor;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80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817" y="130946"/>
            <a:ext cx="10424159" cy="760008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PLP 149/2019 – O PLANO MANSUETO – as oito exigências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5138" y="1101969"/>
            <a:ext cx="115589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Eliminação das vinculações de receitas de impostos não previstas na Constituição Federal, bem como das vinculações que excedem aos limites previstos no texto constitucional; 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6 - Adoção do princípio de unidade de tesouraria para instituir mecanismos de gestão financeira centralizada no Tesouro; 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7 - Adoção, conforme diretrizes estabelecidas pela Agência Nacional de Petróleo (ANP), de medidas voltadas à prestação de serviço de gás canalizado; 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</a:rPr>
              <a:t>8 - Contratação de serviços de saneamento básico de acordo com o modelo de concessões de serviço público; e, quando houver companhia de saneamento, adotar processo de desestatização. 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50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9817" y="1172308"/>
            <a:ext cx="115589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O projeto aprovado pelo Senado Federal (PLP 39/2020) e posteriormente sancionado na forma da Lei Complementar nº 173/2020 estabelece o Programa Federativo de Enfrentamento ao </a:t>
            </a:r>
            <a:r>
              <a:rPr lang="pt-BR" sz="2400" dirty="0" err="1">
                <a:solidFill>
                  <a:prstClr val="black"/>
                </a:solidFill>
              </a:rPr>
              <a:t>Coronavírus</a:t>
            </a:r>
            <a:r>
              <a:rPr lang="pt-BR" sz="2400" dirty="0">
                <a:solidFill>
                  <a:prstClr val="black"/>
                </a:solidFill>
              </a:rPr>
              <a:t> SARS-CoV-2 (Covid-19) e altera a Lei de Responsabilidade Fiscal.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Trata-se de um conjunto de medidas que flexibilizam as regras orçamentárias e renegociam as dívidas com a União, com o propósito de aumentar a capacidade de pagamento dos estados e municípios diante da pandemia.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As contrapartidas exigidas para tanto são o congelamento dos vencimentos dos servidores públicos, bem como o de todos os gastos obrigatórios dos governos locais até o fim de 2021, estendendo a Emenda Constitucional 95 (também conhecida como Emenda do Teto) a estados, DF e municípios.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9817" y="130946"/>
            <a:ext cx="10424159" cy="1143000"/>
          </a:xfrm>
        </p:spPr>
        <p:txBody>
          <a:bodyPr>
            <a:normAutofit fontScale="90000"/>
          </a:bodyPr>
          <a:lstStyle/>
          <a:p>
            <a:pPr lvl="0"/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173/2020 – Recursos para Estados e Municípios e congelamento de salários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91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B74205C-B266-4BD4-AB14-E28C7A52D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38" y="253080"/>
            <a:ext cx="8166652" cy="635184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61AD5FD-652D-418B-8BD4-4672B9D2595B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90838" cy="576064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3600" dirty="0">
                <a:solidFill>
                  <a:srgbClr val="002060"/>
                </a:solidFill>
                <a:latin typeface="Arial Black" panose="020B0A04020102020204" pitchFamily="34" charset="0"/>
              </a:rPr>
              <a:t>Bases da </a:t>
            </a:r>
          </a:p>
          <a:p>
            <a:pPr algn="ctr"/>
            <a:r>
              <a:rPr lang="pt-BR" sz="3600" dirty="0">
                <a:solidFill>
                  <a:srgbClr val="002060"/>
                </a:solidFill>
                <a:latin typeface="Arial Black" panose="020B0A04020102020204" pitchFamily="34" charset="0"/>
              </a:rPr>
              <a:t>Reforma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420615018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1740</Words>
  <Application>Microsoft Office PowerPoint</Application>
  <PresentationFormat>Widescreen</PresentationFormat>
  <Paragraphs>366</Paragraphs>
  <Slides>23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Verdana</vt:lpstr>
      <vt:lpstr>Wingdings</vt:lpstr>
      <vt:lpstr>Wingdings 2</vt:lpstr>
      <vt:lpstr>Aspecto</vt:lpstr>
      <vt:lpstr>Tema do Office</vt:lpstr>
      <vt:lpstr>DILEMAS DO SERVIÇO PÚBLICO  PÓS PANDEMIA</vt:lpstr>
      <vt:lpstr>Conjuntura MUNDO</vt:lpstr>
      <vt:lpstr>BRASIL</vt:lpstr>
      <vt:lpstr>BRASIL  DIREITOS SOCIAIS </vt:lpstr>
      <vt:lpstr>PLP 149/2019 – O PLANO MANSUETO</vt:lpstr>
      <vt:lpstr>PLP 149/2019 – O PLANO MANSUETO – as oito exigências</vt:lpstr>
      <vt:lpstr>PLP 149/2019 – O PLANO MANSUETO – as oito exigências</vt:lpstr>
      <vt:lpstr>Lei Complementar 173/2020 – Recursos para Estados e Municípios e congelamento de salários</vt:lpstr>
      <vt:lpstr>Apresentação do PowerPoint</vt:lpstr>
      <vt:lpstr>Apresentação do PowerPoint</vt:lpstr>
      <vt:lpstr>Apresentação do PowerPoint</vt:lpstr>
      <vt:lpstr>Apresentação do PowerPoint</vt:lpstr>
      <vt:lpstr>Brasil : Servidores Públicos</vt:lpstr>
      <vt:lpstr>Apresentação do PowerPoint</vt:lpstr>
      <vt:lpstr>Apresentação do PowerPoint</vt:lpstr>
      <vt:lpstr>Apresentação do PowerPoint</vt:lpstr>
      <vt:lpstr>Apresentação do PowerPoint</vt:lpstr>
      <vt:lpstr>Desafios a serem enfrentados</vt:lpstr>
      <vt:lpstr>Desafios a serem enfrentados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2017-07-21T18:33:21Z</dcterms:created>
  <dcterms:modified xsi:type="dcterms:W3CDTF">2020-09-02T17:28:05Z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